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tags/tag54.xml" ContentType="application/vnd.openxmlformats-officedocument.presentationml.tags+xml"/>
  <Override PartName="/ppt/notesSlides/notesSlide16.xml" ContentType="application/vnd.openxmlformats-officedocument.presentationml.notesSlide+xml"/>
  <Override PartName="/ppt/tags/tag55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17" r:id="rId2"/>
    <p:sldId id="524" r:id="rId3"/>
    <p:sldId id="440" r:id="rId4"/>
    <p:sldId id="525" r:id="rId5"/>
    <p:sldId id="460" r:id="rId6"/>
    <p:sldId id="527" r:id="rId7"/>
    <p:sldId id="528" r:id="rId8"/>
    <p:sldId id="529" r:id="rId9"/>
    <p:sldId id="530" r:id="rId10"/>
    <p:sldId id="531" r:id="rId11"/>
    <p:sldId id="532" r:id="rId12"/>
    <p:sldId id="521" r:id="rId13"/>
    <p:sldId id="533" r:id="rId14"/>
    <p:sldId id="534" r:id="rId15"/>
    <p:sldId id="535" r:id="rId16"/>
    <p:sldId id="518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16" r:id="rId25"/>
  </p:sldIdLst>
  <p:sldSz cx="12192000" cy="6858000"/>
  <p:notesSz cx="6858000" cy="9144000"/>
  <p:custDataLst>
    <p:tags r:id="rId28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ki Scaplen" initials="NS" lastIdx="19" clrIdx="0">
    <p:extLst>
      <p:ext uri="{19B8F6BF-5375-455C-9EA6-DF929625EA0E}">
        <p15:presenceInfo xmlns:p15="http://schemas.microsoft.com/office/powerpoint/2012/main" userId="S::nscaplen@progress.com::e49d323e-6f55-401c-9b10-1207db307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1FF"/>
    <a:srgbClr val="00D364"/>
    <a:srgbClr val="CDFFCA"/>
    <a:srgbClr val="F3FAFF"/>
    <a:srgbClr val="EEF5FF"/>
    <a:srgbClr val="FFFFFF"/>
    <a:srgbClr val="7F7F7F"/>
    <a:srgbClr val="D5F1FF"/>
    <a:srgbClr val="90EF8E"/>
    <a:srgbClr val="00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22373-E250-C64D-8A9B-22A034608633}" v="84" dt="2023-03-23T10:53:32.538"/>
  </p1510:revLst>
</p1510:revInfo>
</file>

<file path=ppt/tableStyles.xml><?xml version="1.0" encoding="utf-8"?>
<a:tblStyleLst xmlns:a="http://schemas.openxmlformats.org/drawingml/2006/main" def="{1E171933-4619-4E11-9A3F-F7608DF75F80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 autoAdjust="0"/>
    <p:restoredTop sz="77320" autoAdjust="0"/>
  </p:normalViewPr>
  <p:slideViewPr>
    <p:cSldViewPr snapToGrid="0" showGuides="1">
      <p:cViewPr varScale="1">
        <p:scale>
          <a:sx n="171" d="100"/>
          <a:sy n="171" d="100"/>
        </p:scale>
        <p:origin x="10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 snapToGrid="0" showGuides="1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A2CC-1B66-4639-B8DA-DB494024A982}" type="datetimeFigureOut">
              <a:rPr lang="id-ID" smtClean="0">
                <a:latin typeface="Arial" panose="020B0604020202020204" pitchFamily="34" charset="0"/>
              </a:rPr>
              <a:t>23/03/23</a:t>
            </a:fld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53B-F854-4C78-AD17-D3232BD27861}" type="slidenum">
              <a:rPr lang="id-ID" smtClean="0">
                <a:latin typeface="Arial" panose="020B0604020202020204" pitchFamily="34" charset="0"/>
              </a:rPr>
              <a:t>‹#›</a:t>
            </a:fld>
            <a:endParaRPr lang="id-ID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3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38D6616-5898-4FCB-A57E-5ECAF0ABEA38}" type="datetimeFigureOut">
              <a:rPr lang="id-ID" smtClean="0"/>
              <a:pPr/>
              <a:t>23/03/23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93019A1-94FF-4EE3-817F-0E236D94A3C5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76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3028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62049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461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/engine/reference/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commandline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/run/</a:t>
            </a:r>
          </a:p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142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/dotnet/dotnet-docker/blob/main/samples/</a:t>
            </a:r>
            <a:r>
              <a:rPr lang="en-US" dirty="0" err="1"/>
              <a:t>dotnetapp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1263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259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/dotnet/dotnet-docker/blob/main/samples/run-in-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sdk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container.md</a:t>
            </a:r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9590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tsvetomir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/presentations/tree/main/intro-to-docker/node-app-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debian</a:t>
            </a:r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472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23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941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G" dirty="0"/>
              <a:t>Virtual Machines allow regular Operating Systems to run on emulated hardware. The Operating System is (mostly) </a:t>
            </a:r>
            <a:r>
              <a:rPr lang="en-US" dirty="0"/>
              <a:t>oblivious to it.</a:t>
            </a:r>
          </a:p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614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G" dirty="0"/>
              <a:t>What’s a Virtual Environment?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G" dirty="0"/>
              <a:t>An application and everything it needs to run.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G" dirty="0"/>
              <a:t>Can resemble a regular computer, with its own copy of system utilites and software packages.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G" dirty="0"/>
              <a:t>Can access only selected parts of the host file system and hardware.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G" dirty="0"/>
              <a:t>A feature of the Operating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504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Containers do not run on Linux</a:t>
            </a:r>
          </a:p>
          <a:p>
            <a:r>
              <a:rPr lang="en-BG" dirty="0"/>
              <a:t>Docker Desktop can toggle between Windows and Linux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446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</a:t>
            </a:r>
            <a:r>
              <a:rPr lang="en-US" dirty="0" err="1"/>
              <a:t>signup?redirectTo</a:t>
            </a:r>
            <a:r>
              <a:rPr lang="en-US" dirty="0"/>
              <a:t>=/</a:t>
            </a:r>
            <a:r>
              <a:rPr lang="en-US" dirty="0" err="1"/>
              <a:t>subscription?plan</a:t>
            </a:r>
            <a:r>
              <a:rPr lang="en-US" dirty="0"/>
              <a:t>=free</a:t>
            </a:r>
          </a:p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/pricing/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642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podman.io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/getting-started/installation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819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648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/engine/reference/builder/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/develop/develop-images/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dockerfile_best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-practices</a:t>
            </a:r>
          </a:p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833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/engine/reference/</a:t>
            </a:r>
            <a:r>
              <a:rPr lang="en-US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commandline</a:t>
            </a:r>
            <a:r>
              <a:rPr lang="en-US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/build/</a:t>
            </a:r>
          </a:p>
          <a:p>
            <a:endParaRPr lang="en-US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pPr/>
              <a:t>15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198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4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4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6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546BD-7E45-4960-A98F-8DEA36022CB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7375" y="0"/>
            <a:ext cx="5755123" cy="68585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 err="1"/>
              <a:t>Subheadline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7080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76F96D7-3861-4A18-8BE8-BFE2C16BD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9E0605-A019-8B42-9A32-973C0229803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9C976F3-4B2A-4592-A02C-33E0810006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CD28ED7-631C-7840-9872-270900F9D50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540642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7377C-2599-4543-9545-AACF65E5CE68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898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Agenda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ADCBA-BAEE-4E90-8DF9-D7E526486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10656" cy="68580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17AEA2-C535-A841-90FA-42041EAB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346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7563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1D14C74F-C6B8-BA4D-B7D2-50D8BE1D3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Agenda</a:t>
            </a:r>
            <a:endParaRPr lang="en-BG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BA020A-167C-8548-B132-41F414F8B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346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BBB2C5C-B07E-F258-FB9D-1DA4DFC0E5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51"/>
          <a:stretch/>
        </p:blipFill>
        <p:spPr>
          <a:xfrm>
            <a:off x="0" y="-1"/>
            <a:ext cx="584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A27003-DC61-C64B-B594-FC0DBDB24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 dirty="0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145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914E58E-8C0C-C445-92B6-E34490EA0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BB9F5E-A805-46CD-8420-640AE6C6779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93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438742F8-5A41-4D57-8915-9A3A10D78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3DF981-DDA8-4688-9D48-4FA539CF78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53A27C-9CA1-41C1-8BC3-5CD8A698484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BBCEF-39BE-0E4C-9FD9-5B7346DB4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4D47E-2B4A-414F-B983-788987889D27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999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9E8280-2F6B-4947-9931-9EE1011B9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7C19ED-F2B0-4B41-893A-30A30DCEE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FEC3-598C-8A4B-9E0E-C28EF72E794F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233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050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86517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976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Sample Long Agenda</a:t>
            </a:r>
            <a:endParaRPr lang="en-B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9A1C1DC-057B-7F49-B87B-ADDF223045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5064" y="1805153"/>
            <a:ext cx="5254625" cy="4409909"/>
          </a:xfrm>
        </p:spPr>
        <p:txBody>
          <a:bodyPr/>
          <a:lstStyle>
            <a:lvl1pPr marL="314325" indent="-314325">
              <a:lnSpc>
                <a:spcPct val="100000"/>
              </a:lnSpc>
              <a:buClr>
                <a:schemeClr val="tx2"/>
              </a:buClr>
              <a:buSzPct val="100000"/>
              <a:buFont typeface="+mj-lt"/>
              <a:buAutoNum type="arabicPeriod"/>
              <a:tabLst/>
              <a:defRPr/>
            </a:lvl1pPr>
            <a:lvl2pPr marL="536575" indent="-314325">
              <a:lnSpc>
                <a:spcPct val="100000"/>
              </a:lnSpc>
              <a:buSzPct val="90000"/>
              <a:buFont typeface="+mj-lt"/>
              <a:buAutoNum type="alphaLcPeriod"/>
              <a:tabLst/>
              <a:defRPr/>
            </a:lvl2pPr>
            <a:lvl3pPr marL="760413" indent="-223838">
              <a:lnSpc>
                <a:spcPct val="100000"/>
              </a:lnSpc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E9E2C4-1C97-974A-8848-7C28BE3C3A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61278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41100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232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A87FB057-54B4-994F-8BD3-467867D7B63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BF545EA-B47D-46DC-9BE9-5554CA172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/>
              <a:t>Click icon to add picture</a:t>
            </a:r>
            <a:endParaRPr lang="id-ID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674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83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CB98D92-10C3-0C4B-8531-7B51301E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0" y="1813033"/>
            <a:ext cx="7101188" cy="440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205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1525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356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1E54A24-0A79-4645-95BB-872276B99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/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Two Column Style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974D47-3A79-8246-9C85-B26A11235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A7AE83-B9C1-1D4E-9469-01C3D28EF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2838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71963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1382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B4A0B0-544B-4680-B496-7634409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24C9F4-9F1E-5D4F-8CC2-BAA0F34CF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14513"/>
            <a:ext cx="3459164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8A142A-B0F7-C544-B3CD-9A6546563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8709" y="1814513"/>
            <a:ext cx="3459164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E67F24-9CF1-9547-BD5E-84589B31B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10527" y="1814513"/>
            <a:ext cx="3459161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4658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8293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B29C63-2AD6-4DE5-B0A2-CB6E5C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A8F6A1-E4E4-4646-933F-3032F9751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14513"/>
            <a:ext cx="2528887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A8B205-3828-1A4D-9D4B-309BF2F3F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6660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4C483FE-70FF-7041-9119-FDE32D70C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1006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086923-DD39-8546-9401-95099CDCA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33" y="1814513"/>
            <a:ext cx="2554090" cy="4487862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838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801052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5F93B13-79C7-D043-BA6B-61F781D9B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Topic 1</a:t>
            </a:r>
            <a:endParaRPr lang="en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5D09-8538-334E-A1E1-71B22D8027B5}"/>
              </a:ext>
            </a:extLst>
          </p:cNvPr>
          <p:cNvSpPr txBox="1"/>
          <p:nvPr userDrawn="1"/>
        </p:nvSpPr>
        <p:spPr>
          <a:xfrm>
            <a:off x="2151529" y="18825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7CE013-E7C8-B849-A3FC-A0574A8A9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28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Topic 2</a:t>
            </a:r>
            <a:endParaRPr lang="en-BG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48B8A9-EDCF-FE41-AFC9-FAEC5D5C7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B97B37-7995-DB4F-ACD9-6F4ED7D80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202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9194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6BE96-7B0A-F94A-B96E-1C7E0D03F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2226366"/>
            <a:ext cx="3459162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old.</a:t>
            </a:r>
            <a:endParaRPr lang="en-BG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F9D9998-0CE0-0441-A69C-9694964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275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</a:t>
            </a:r>
            <a:endParaRPr lang="en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C25D13-53AB-804E-8F48-9FEEE4C8F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588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old.</a:t>
            </a:r>
            <a:endParaRPr lang="en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DDAF-094D-974B-82E0-4E14EC03BAE4}"/>
              </a:ext>
            </a:extLst>
          </p:cNvPr>
          <p:cNvSpPr txBox="1"/>
          <p:nvPr userDrawn="1"/>
        </p:nvSpPr>
        <p:spPr>
          <a:xfrm>
            <a:off x="2624866" y="194713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91E0E34-AD4F-0F47-AF74-1B26AAD2B2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568658"/>
            <a:ext cx="7102475" cy="474150"/>
          </a:xfrm>
        </p:spPr>
        <p:txBody>
          <a:bodyPr/>
          <a:lstStyle>
            <a:lvl1pPr marL="0" indent="0">
              <a:buNone/>
              <a:defRPr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/>
              <a:t>Subheadline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137312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4" y="538163"/>
            <a:ext cx="7869894" cy="1139825"/>
          </a:xfrm>
        </p:spPr>
        <p:txBody>
          <a:bodyPr tIns="108000"/>
          <a:lstStyle/>
          <a:p>
            <a:r>
              <a:rPr lang="en-GB" dirty="0"/>
              <a:t>Simple Bullet List</a:t>
            </a:r>
            <a:endParaRPr lang="en-BG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2E8E46A-3A9D-D741-84CB-B29020082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814513"/>
            <a:ext cx="7868308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136746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87D29E-9CF3-5846-A0A6-ACDFF18C4847}"/>
              </a:ext>
            </a:extLst>
          </p:cNvPr>
          <p:cNvSpPr/>
          <p:nvPr userDrawn="1"/>
        </p:nvSpPr>
        <p:spPr>
          <a:xfrm>
            <a:off x="6191250" y="0"/>
            <a:ext cx="600075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6817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6A8BB2B-AE4D-BB44-A1A2-79A96764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0BB56D3-44B0-46C4-805C-637BCD9D58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56C2E7-8311-4B5A-A6E3-5CD91A5A79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6A8276B-0F06-604A-9D22-AA9DC5D23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9C409-6129-524A-A370-83CF6434D125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0680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D0A292-1CC7-4725-955D-6F0D47183E18}"/>
              </a:ext>
            </a:extLst>
          </p:cNvPr>
          <p:cNvSpPr/>
          <p:nvPr userDrawn="1"/>
        </p:nvSpPr>
        <p:spPr>
          <a:xfrm>
            <a:off x="6178550" y="0"/>
            <a:ext cx="601345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4868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13562EE-EF99-40E8-B245-0897306FCB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B465833-A1E4-4E81-8B46-84ECCC6972B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9818020-1C0A-6F44-B4B9-C417A1D0F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82FC7-44A3-9448-8DC9-32DD283EE71D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164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3E233-1134-EA42-BC96-EE2143559B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C20BF15-B521-4443-B82F-AD15675E6FE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52780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8462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044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2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8085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B16D7C-13E7-8F44-B567-E0CB454B81B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56066-0822-7C4E-B1F5-A5FF0447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767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103B8-912B-6840-91F6-51424D8F16B3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435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C946DA6-3C38-45FB-884C-BC8FEC522B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0275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1393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6178550" y="538163"/>
            <a:ext cx="2554288" cy="1464044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8551" y="2133601"/>
            <a:ext cx="529113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5FBD6B-2193-5748-97C2-9D65081F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8551" y="5584345"/>
            <a:ext cx="5297852" cy="41432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F18DBE1-9B92-D54B-A7D7-214D918E2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1" y="5998670"/>
            <a:ext cx="5297852" cy="321052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5217E5-E444-2F42-BDF3-093FC00C6F3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190F6A3-E932-A24A-9953-B1E4E911E0F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10AF193-AB1A-43AD-A66E-2CD2F8674A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B7BD70-621C-CC49-8746-9DC52C4D35B9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4129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92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508F250-2EEB-4943-96B7-BE0C29A50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2E0827B-6C4F-7648-A12E-9F41C14AEE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20D15AE-8D5B-1F4F-8BD1-2990633572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36DF12-45AE-4AC3-BCE8-67EFD22A6F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8" name="Graphic 10">
            <a:extLst>
              <a:ext uri="{FF2B5EF4-FFF2-40B4-BE49-F238E27FC236}">
                <a16:creationId xmlns:a16="http://schemas.microsoft.com/office/drawing/2014/main" id="{526FF24D-AF59-ED4F-9818-10A139444EF4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C17586-BD49-2B4B-9E87-06EDC1BCCFD0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4DE6BB-DC4F-3445-BADE-6D76CC839465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F910D9-9A7F-3F44-B03C-E6ECB047A817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6348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233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F5AAA1-BBCB-40FE-8286-4581A3B984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3" name="Graphic 10">
            <a:extLst>
              <a:ext uri="{FF2B5EF4-FFF2-40B4-BE49-F238E27FC236}">
                <a16:creationId xmlns:a16="http://schemas.microsoft.com/office/drawing/2014/main" id="{5B7617CC-6FDB-EA47-A30B-F937416FF4A3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2DEC17-749A-5745-A3C8-8A951CB042CD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D6703-F5A1-2C43-8B04-5009508CED50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75823E-4AE2-E44E-AE42-22F39C52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17E525C-8A92-6542-B9AF-1EE4C1D86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BA675-54BD-2446-AC6B-564132E6194A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A3F1FD-95F0-2948-9D5D-3521866F6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4671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235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A3EF89-F6E9-9840-89E6-BE9E0BFA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4F3B5D7-63F6-45DB-9D4A-EC1359B26D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7733DFD-694E-F241-959B-4ECECFC79F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1FFA8-2867-0248-8EF4-6A5194F83596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56403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9296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23030AB-527D-41D3-A380-69546129EA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D344CE0-7DAB-974C-B074-078E7E3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DD517E-D7CF-5244-9611-DFBB12E8B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DCB1F-F122-444B-B4CB-C09A4C407C91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8277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51A2CE-B018-1047-87F9-DBEAEB88FD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9505D2F-6538-C844-974A-0A2C06BA1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9936" t="68338" r="8601" b="6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005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FA5E5E-DAAF-014E-B8B4-967C914D4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552D3A5-C740-6E4E-BBFD-2D16D91FA3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BC718B7-D1C8-234E-8499-E213D028B6F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2CA354-3C09-41EB-90E3-8AB6A45C06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9EAEB3-1467-7E47-B524-839C5033BB34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99317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615A0-0E38-EA4B-A4CD-971B0012D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58E1F70-633B-1741-81E2-FC0B0A5EB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9758" t="68961" r="9798" b="63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CBF96B-146F-4F56-AC3D-EB12817277B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33391C7-8702-8C41-B01E-D2B011065E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70969-DADA-9F43-A66C-7A2FAD25277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399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quot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F9976DBB-EE70-1B46-926A-70F0623ACE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802" y="2088996"/>
            <a:ext cx="5262948" cy="3907915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11074453-7ED4-2846-8443-BD0B4F3FAC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0" y="3009747"/>
            <a:ext cx="5291138" cy="2974808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Text Here</a:t>
            </a:r>
            <a:endParaRPr lang="en-BG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BB169313-042B-E748-B6D1-611F7EE63DB2}"/>
              </a:ext>
            </a:extLst>
          </p:cNvPr>
          <p:cNvGrpSpPr/>
          <p:nvPr userDrawn="1"/>
        </p:nvGrpSpPr>
        <p:grpSpPr>
          <a:xfrm>
            <a:off x="6175766" y="1371600"/>
            <a:ext cx="2531487" cy="1450975"/>
            <a:chOff x="7355176" y="1247511"/>
            <a:chExt cx="2101340" cy="120442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559F61B-590D-7D40-9809-20BFA3E0EEE8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92E75D-A512-384C-9E90-FC19625012E8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8AF90E1-EE23-0941-9333-3F5BC5F04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4"/>
            <a:ext cx="5278437" cy="13700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>
              <a:lnSpc>
                <a:spcPts val="3600"/>
              </a:lnSpc>
              <a:defRPr lang="en-US" sz="4000" b="1" i="0" kern="0" spc="-100" baseline="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/ Body Text</a:t>
            </a:r>
            <a:br>
              <a:rPr lang="en-US" dirty="0"/>
            </a:br>
            <a:r>
              <a:rPr lang="en-US" dirty="0"/>
              <a:t>&amp; Quote</a:t>
            </a:r>
          </a:p>
        </p:txBody>
      </p:sp>
    </p:spTree>
    <p:extLst>
      <p:ext uri="{BB962C8B-B14F-4D97-AF65-F5344CB8AC3E}">
        <p14:creationId xmlns:p14="http://schemas.microsoft.com/office/powerpoint/2010/main" val="329306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4410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16280BD-A737-4168-AD03-8CFA3C9E78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 dirty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/>
              <a:t>Click icon to add picture</a:t>
            </a:r>
            <a:endParaRPr lang="id-ID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73BAE51-FD0F-4746-8109-F3B14362DD2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99697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79DEE5-21BE-4808-BA4C-CB06842D7A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813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394358EC-73B1-7346-9DD7-A7EA51307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36" t="63658" r="69121" b="5698"/>
          <a:stretch/>
        </p:blipFill>
        <p:spPr>
          <a:xfrm>
            <a:off x="7742498" y="0"/>
            <a:ext cx="4449502" cy="5057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3C179-3A96-4AF2-8537-E4515FA2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3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2E99C1D-FECF-1A48-9EF7-1B84A71BC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5EF1190-5546-9344-8150-9CFE9B58C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6A0B128-769D-D245-8408-26CCA207BC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5E8F70FE-71F1-1049-9CF2-2848562EF1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3C19AD2-A4A1-4544-935C-AFEE661EF7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07DDF4F-EBAE-AE44-900E-77CE0CF9BA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016901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25A317-569A-41B3-A3AE-1CBF90C53E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145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EE74F99-8271-C34E-885E-3E09001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721594E-7484-5E47-8564-98DE9C29C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B1B99D54-15E5-9A44-BD9F-CDC7FA006D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56CB44F-A428-A24E-9FD6-03C902B8C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ADD9F6F-04EC-3548-89ED-07083CA31F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16988" y="2915975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4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59572E56-7E01-9B4B-A25B-1F1656B06D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526BD833-CFF8-F541-92F8-E3D36BA6D4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7862449-EC25-604D-A3A7-CE54B5633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16988" y="3524343"/>
            <a:ext cx="2552699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2960B-5CFE-4CCC-8A7C-819AB126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4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4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831880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0AF44F5-3F68-4F5B-A7E5-CC271941FC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850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FC8C7E7-A516-41B5-9F14-435519410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1537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4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6097E424-2284-1C45-8664-943C177594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2313" y="3525740"/>
            <a:ext cx="252888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9C50273-100C-4E43-9758-9D2E2EA174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2313" y="2923268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C741B5D-9CA8-0246-A540-76E015AE20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813" y="2923268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4D2873D-9B96-D247-ADF5-8D2C81C5EB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8232" y="2923268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96525B51-4D86-3248-877C-36E8C20217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2923268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00D3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4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8DF9A9E-978E-6D43-8349-0D66C40F2F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52813" y="3525740"/>
            <a:ext cx="254793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451DF4D2-96D5-2345-BF90-56F6C36D8C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83998" y="3525740"/>
            <a:ext cx="2547937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4D5AADC-0189-FA4C-86D9-96588C326A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16988" y="3525740"/>
            <a:ext cx="2552699" cy="2720975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527114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E63340-CFC6-4DE4-A808-EF24C62FF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5369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8466CBF-EFEB-BF4E-8EF1-DA6DA515F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741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5DD337E-FCEB-8848-9F17-4A7948DB8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3741" y="2037104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02B59A1-B3EF-2645-B49B-4D774FF780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3741" y="4328800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6935810-7504-4B45-83F9-2E99FFE8E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6627" y="2037104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AB2FAA5E-B4A1-764E-B89C-0F89E86576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6627" y="4328800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5122B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580FC978-AF1C-5244-BA36-D990852E2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896" y="2037104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DB8FC56-8E45-B642-BA86-CA674617E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0896" y="4328800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F4FDECCA-8BA0-1E46-959C-40D405A3DD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627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D615094-1A97-4D44-963D-B6646A38C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0896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C0DC2E1-3303-ED4F-AF0A-C83B26F853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53741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234F23D-C765-1C43-8BE8-B63E9013F0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6627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8C0BF57-A485-B741-AAB8-63E6E65470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896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F33FF-9B6D-41BF-97A6-EF8D86B8B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3"/>
            <a:ext cx="10745029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6 Items / Features 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2288804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C62F6-95F3-EF43-9346-3E168880B4FF}"/>
              </a:ext>
            </a:extLst>
          </p:cNvPr>
          <p:cNvSpPr/>
          <p:nvPr userDrawn="1"/>
        </p:nvSpPr>
        <p:spPr>
          <a:xfrm>
            <a:off x="0" y="-1990"/>
            <a:ext cx="12192000" cy="1679978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441CC9-6AC1-4035-9BC4-BDF048D1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9F0AE9B3-026B-AC45-B378-4E7D4A063D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683F232C-00AB-6F4D-A5B4-C4B0CB187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1</a:t>
            </a:r>
          </a:p>
        </p:txBody>
      </p:sp>
      <p:sp>
        <p:nvSpPr>
          <p:cNvPr id="34" name="Picture Placeholder 1">
            <a:extLst>
              <a:ext uri="{FF2B5EF4-FFF2-40B4-BE49-F238E27FC236}">
                <a16:creationId xmlns:a16="http://schemas.microsoft.com/office/drawing/2014/main" id="{CA3015F1-BAB4-1F4C-B181-CBFA2D7E7B9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9CF4-24AF-E743-B42C-A59B73664181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4BF50F9-DFCC-104B-98F5-B6944BB618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150FA14-0936-DB45-99B3-1FDE25032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DAE994E-61C7-F843-99A7-D08D2A1DAD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D061C1C-2480-7C45-9198-0006478415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3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C030B60D-3B29-7F43-A48B-809DF02EE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5C3F06D-45B7-6D48-B4D3-D9BA24DD49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8F34310-4CB9-974D-814E-3A8A1EACC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6C685FB3-0594-E44D-9C2D-EEFCC1F8D2E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E7BCD6F9-B8A0-3E40-8E91-435E8E4F7E3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DF915852-F139-C84F-A6C2-A2EF5EAF75F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97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364C0F-A4D3-DC42-8C95-4B00E26A0812}"/>
              </a:ext>
            </a:extLst>
          </p:cNvPr>
          <p:cNvSpPr/>
          <p:nvPr userDrawn="1"/>
        </p:nvSpPr>
        <p:spPr>
          <a:xfrm>
            <a:off x="0" y="0"/>
            <a:ext cx="12192000" cy="1677987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4B022A70-9734-423F-8439-201D9114D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90CBC2F-2FE6-E849-A23E-6624002BB1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EF25CF4-59B3-BE42-81BA-5E4620736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5FD64-44C1-0E48-B5ED-A66844CC2EA7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0B6830F-8A50-3147-B040-0115CA5BF8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C91BA71-069A-8F4D-80E2-C8697BB423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2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05787F03-F6FF-FC4D-9ED1-40A7F50C89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5616BBF2-7973-DE49-9FF2-B67B2FF84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3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AD7FE0B-1E24-264D-AA5F-C85BAFD01D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E495FE2-22D3-FB42-AF76-F86CF0F945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4</a:t>
            </a:r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331D3FB-3327-7240-B6AA-7B62FBBF4C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C95E4137-4213-BE4A-9909-08534641CC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5FCAAEDD-145E-714F-8193-C07FFCB234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21AE5383-EC13-FE4D-996B-BE10161B015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A4870-A345-AB4C-A5EA-F85DC0A3B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30359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600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890FB8-2450-AF47-8169-9C8D93F61A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66419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2144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C4521C-3907-8345-BCE7-B2B57F767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8993" cy="677861"/>
          </a:xfrm>
        </p:spPr>
        <p:txBody>
          <a:bodyPr tIns="108000"/>
          <a:lstStyle/>
          <a:p>
            <a:r>
              <a:rPr lang="en-GB" dirty="0"/>
              <a:t>Gallery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46445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599" y="540592"/>
            <a:ext cx="5277151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CD3F542-BAEB-BF43-8CC7-6AE1B6CD7BA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6249" y="540592"/>
            <a:ext cx="5285057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06200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4953" y="538162"/>
            <a:ext cx="7994735" cy="570071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BB0AAA-8E52-7C4C-BDDE-3224E5B3F0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2313" y="53816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03D34F-2A66-9E43-994D-383F3ECA1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2313" y="2502347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85658B3-58BD-0048-9121-06A4152FE3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2313" y="446653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72546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FB11B1B-3F3D-604C-9EB4-5E5126F956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8825" cy="6860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Ins="503999" anchor="ctr" anchorCtr="0"/>
          <a:lstStyle>
            <a:lvl1pPr marL="0" indent="0" algn="r">
              <a:lnSpc>
                <a:spcPts val="3860"/>
              </a:lnSpc>
              <a:buFontTx/>
              <a:buNone/>
              <a:defRPr sz="480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BG" dirty="0"/>
              <a:t>                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C19264-1961-4652-B02A-E3432B012D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66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E8C3-F64F-4C68-BE86-5BC9BDB4D7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1724D4-36EF-F249-838C-3689608AF6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386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C3FF833-110B-2842-8181-E026C0AE7476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31122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A64ED-6E44-CE40-884C-C1F336086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Outro no text.mp4" descr="Progress Outro no text.mp4">
            <a:hlinkClick r:id="" action="ppaction://media"/>
            <a:extLst>
              <a:ext uri="{FF2B5EF4-FFF2-40B4-BE49-F238E27FC236}">
                <a16:creationId xmlns:a16="http://schemas.microsoft.com/office/drawing/2014/main" id="{5A546D01-834F-CB40-93EC-185C473ACE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A8C2F-EEB5-964C-B283-39542BF4C4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3652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26C0B3B-05EA-CB4C-8298-3E30D48F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901A0-A63B-44BE-9928-1BA455334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98463" y="0"/>
            <a:ext cx="6193537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5EFEB-1D93-3249-BDDE-45B54D510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6288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CF4B4-0184-4909-9086-FB77EB4D5C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58977" y="0"/>
            <a:ext cx="6633023" cy="685859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56E819-62F6-6340-8234-646A501DF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14513"/>
            <a:ext cx="5276850" cy="4487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4711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74C79588-1FE1-4CDA-B32E-63BF1A9993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6B2E4E0-B8DD-4922-949D-C7084FC2C8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1641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1E477A-A006-6C49-BE36-436BBA49EDF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3D826D9-3D3E-476E-A11B-913B3AC8767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B538863-68A3-644B-8B9A-9DB40A50F50B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55290-69B1-864A-8ECE-A49757FA39F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27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664C5359-6168-450F-A3B2-F9B3EC03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50B0453-9552-405E-BEEB-A3A1CB1E1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5F74E2B-B2FC-9A42-9B6A-5C0ED73A15B6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2.xml"/><Relationship Id="rId58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hyperlink" Target="https://www.progress.com/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D4BAA7-03DD-44E7-AAFA-2970D3D54D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3"/>
            </p:custDataLst>
            <p:extLst>
              <p:ext uri="{D42A27DB-BD31-4B8C-83A1-F6EECF244321}">
                <p14:modId xmlns:p14="http://schemas.microsoft.com/office/powerpoint/2010/main" val="2797118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349" imgH="349" progId="TCLayout.ActiveDocument.1">
                  <p:embed/>
                </p:oleObj>
              </mc:Choice>
              <mc:Fallback>
                <p:oleObj name="think-cell Slide" r:id="rId54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4882C-43B6-4419-AD7D-B146CF7A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00" y="1677989"/>
            <a:ext cx="10746088" cy="453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bg-BG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  <a:p>
            <a:pPr lvl="4"/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36C8E14-F9BC-E647-849A-249E89A1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9096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AB045D-1123-C741-B93A-5E364D752A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0406F-91C3-374E-A473-E987487E33D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</a:t>
            </a:r>
            <a:r>
              <a:rPr lang="bg-BG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56"/>
            <a:extLst>
              <a:ext uri="{FF2B5EF4-FFF2-40B4-BE49-F238E27FC236}">
                <a16:creationId xmlns:a16="http://schemas.microsoft.com/office/drawing/2014/main" id="{C68807BC-3337-44CB-B44B-34553DF69BB0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728" r:id="rId2"/>
    <p:sldLayoutId id="2147483861" r:id="rId3"/>
    <p:sldLayoutId id="2147483809" r:id="rId4"/>
    <p:sldLayoutId id="2147483862" r:id="rId5"/>
    <p:sldLayoutId id="2147483815" r:id="rId6"/>
    <p:sldLayoutId id="2147483817" r:id="rId7"/>
    <p:sldLayoutId id="2147483810" r:id="rId8"/>
    <p:sldLayoutId id="2147483811" r:id="rId9"/>
    <p:sldLayoutId id="2147483812" r:id="rId10"/>
    <p:sldLayoutId id="2147483840" r:id="rId11"/>
    <p:sldLayoutId id="2147483841" r:id="rId12"/>
    <p:sldLayoutId id="2147483800" r:id="rId13"/>
    <p:sldLayoutId id="2147483819" r:id="rId14"/>
    <p:sldLayoutId id="2147483820" r:id="rId15"/>
    <p:sldLayoutId id="2147483649" r:id="rId16"/>
    <p:sldLayoutId id="2147483727" r:id="rId17"/>
    <p:sldLayoutId id="2147483859" r:id="rId18"/>
    <p:sldLayoutId id="2147483857" r:id="rId19"/>
    <p:sldLayoutId id="2147483858" r:id="rId20"/>
    <p:sldLayoutId id="2147483845" r:id="rId21"/>
    <p:sldLayoutId id="2147483726" r:id="rId22"/>
    <p:sldLayoutId id="2147483821" r:id="rId23"/>
    <p:sldLayoutId id="2147483822" r:id="rId24"/>
    <p:sldLayoutId id="2147483824" r:id="rId25"/>
    <p:sldLayoutId id="2147483827" r:id="rId26"/>
    <p:sldLayoutId id="2147483826" r:id="rId27"/>
    <p:sldLayoutId id="2147483730" r:id="rId28"/>
    <p:sldLayoutId id="2147483837" r:id="rId29"/>
    <p:sldLayoutId id="2147483851" r:id="rId30"/>
    <p:sldLayoutId id="2147483852" r:id="rId31"/>
    <p:sldLayoutId id="2147483732" r:id="rId32"/>
    <p:sldLayoutId id="2147483838" r:id="rId33"/>
    <p:sldLayoutId id="2147483839" r:id="rId34"/>
    <p:sldLayoutId id="2147483853" r:id="rId35"/>
    <p:sldLayoutId id="2147483854" r:id="rId36"/>
    <p:sldLayoutId id="2147483835" r:id="rId37"/>
    <p:sldLayoutId id="2147483836" r:id="rId38"/>
    <p:sldLayoutId id="2147483792" r:id="rId39"/>
    <p:sldLayoutId id="2147483799" r:id="rId40"/>
    <p:sldLayoutId id="2147483793" r:id="rId41"/>
    <p:sldLayoutId id="2147483823" r:id="rId42"/>
    <p:sldLayoutId id="2147483798" r:id="rId43"/>
    <p:sldLayoutId id="2147483842" r:id="rId44"/>
    <p:sldLayoutId id="2147483846" r:id="rId45"/>
    <p:sldLayoutId id="2147483833" r:id="rId46"/>
    <p:sldLayoutId id="2147483850" r:id="rId47"/>
    <p:sldLayoutId id="2147483849" r:id="rId48"/>
    <p:sldLayoutId id="2147483794" r:id="rId49"/>
    <p:sldLayoutId id="2147483855" r:id="rId50"/>
    <p:sldLayoutId id="2147483856" r:id="rId51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4000" b="1" i="0" kern="1200" spc="-1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5425" indent="-225425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13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7675" indent="-222250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11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7850" indent="-130175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8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90588" indent="-176213" algn="l" defTabSz="914400" rtl="0" eaLnBrk="1" latinLnBrk="0" hangingPunct="1">
        <a:lnSpc>
          <a:spcPct val="120000"/>
        </a:lnSpc>
        <a:spcBef>
          <a:spcPts val="0"/>
        </a:spcBef>
        <a:spcAft>
          <a:spcPts val="700"/>
        </a:spcAft>
        <a:buClr>
          <a:schemeClr val="tx2"/>
        </a:buClr>
        <a:buSzPct val="7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5700" indent="-225425" algn="l" defTabSz="914400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Arial" panose="020B0503030202060203" pitchFamily="34" charset="0"/>
        <a:buChar char="–"/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350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50000"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" userDrawn="1">
          <p15:clr>
            <a:srgbClr val="A4A3A4"/>
          </p15:clr>
        </p15:guide>
        <p15:guide id="2" pos="455" userDrawn="1">
          <p15:clr>
            <a:srgbClr val="9FCC3B"/>
          </p15:clr>
        </p15:guide>
        <p15:guide id="4" pos="7225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39" userDrawn="1">
          <p15:clr>
            <a:srgbClr val="F26B43"/>
          </p15:clr>
        </p15:guide>
        <p15:guide id="9" orient="horz" pos="626" userDrawn="1">
          <p15:clr>
            <a:srgbClr val="A4A3A4"/>
          </p15:clr>
        </p15:guide>
        <p15:guide id="10" orient="horz" pos="76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1057" userDrawn="1">
          <p15:clr>
            <a:srgbClr val="A4A3A4"/>
          </p15:clr>
        </p15:guide>
        <p15:guide id="13" orient="horz" pos="1202" userDrawn="1">
          <p15:clr>
            <a:srgbClr val="A4A3A4"/>
          </p15:clr>
        </p15:guide>
        <p15:guide id="14" orient="horz" pos="1344" userDrawn="1">
          <p15:clr>
            <a:srgbClr val="A4A3A4"/>
          </p15:clr>
        </p15:guide>
        <p15:guide id="15" orient="horz" pos="1488" userDrawn="1">
          <p15:clr>
            <a:srgbClr val="A4A3A4"/>
          </p15:clr>
        </p15:guide>
        <p15:guide id="16" orient="horz" pos="1633" userDrawn="1">
          <p15:clr>
            <a:srgbClr val="A4A3A4"/>
          </p15:clr>
        </p15:guide>
        <p15:guide id="17" orient="horz" pos="1778" userDrawn="1">
          <p15:clr>
            <a:srgbClr val="A4A3A4"/>
          </p15:clr>
        </p15:guide>
        <p15:guide id="18" orient="horz" pos="1924" userDrawn="1">
          <p15:clr>
            <a:srgbClr val="A4A3A4"/>
          </p15:clr>
        </p15:guide>
        <p15:guide id="19" orient="horz" pos="2064" userDrawn="1">
          <p15:clr>
            <a:srgbClr val="A4A3A4"/>
          </p15:clr>
        </p15:guide>
        <p15:guide id="20" orient="horz" pos="2215" userDrawn="1">
          <p15:clr>
            <a:srgbClr val="A4A3A4"/>
          </p15:clr>
        </p15:guide>
        <p15:guide id="21" orient="horz" pos="2354" userDrawn="1">
          <p15:clr>
            <a:srgbClr val="A4A3A4"/>
          </p15:clr>
        </p15:guide>
        <p15:guide id="22" orient="horz" pos="2500" userDrawn="1">
          <p15:clr>
            <a:srgbClr val="A4A3A4"/>
          </p15:clr>
        </p15:guide>
        <p15:guide id="23" orient="horz" pos="2645" userDrawn="1">
          <p15:clr>
            <a:srgbClr val="A4A3A4"/>
          </p15:clr>
        </p15:guide>
        <p15:guide id="24" orient="horz" pos="2785" userDrawn="1">
          <p15:clr>
            <a:srgbClr val="A4A3A4"/>
          </p15:clr>
        </p15:guide>
        <p15:guide id="25" orient="horz" pos="2930" userDrawn="1">
          <p15:clr>
            <a:srgbClr val="A4A3A4"/>
          </p15:clr>
        </p15:guide>
        <p15:guide id="26" orient="horz" pos="3076" userDrawn="1">
          <p15:clr>
            <a:srgbClr val="A4A3A4"/>
          </p15:clr>
        </p15:guide>
        <p15:guide id="27" orient="horz" pos="3216" userDrawn="1">
          <p15:clr>
            <a:srgbClr val="A4A3A4"/>
          </p15:clr>
        </p15:guide>
        <p15:guide id="28" orient="horz" pos="3361" userDrawn="1">
          <p15:clr>
            <a:srgbClr val="A4A3A4"/>
          </p15:clr>
        </p15:guide>
        <p15:guide id="29" orient="horz" pos="3506" userDrawn="1">
          <p15:clr>
            <a:srgbClr val="A4A3A4"/>
          </p15:clr>
        </p15:guide>
        <p15:guide id="30" orient="horz" pos="3652" userDrawn="1">
          <p15:clr>
            <a:srgbClr val="A4A3A4"/>
          </p15:clr>
        </p15:guide>
        <p15:guide id="31" orient="horz" pos="3797" userDrawn="1">
          <p15:clr>
            <a:srgbClr val="A4A3A4"/>
          </p15:clr>
        </p15:guide>
        <p15:guide id="32" pos="2048" userDrawn="1">
          <p15:clr>
            <a:srgbClr val="9FCC3B"/>
          </p15:clr>
        </p15:guide>
        <p15:guide id="33" pos="2175" userDrawn="1">
          <p15:clr>
            <a:srgbClr val="9FCC3B"/>
          </p15:clr>
        </p15:guide>
        <p15:guide id="34" pos="3780" userDrawn="1">
          <p15:clr>
            <a:srgbClr val="9FCC3B"/>
          </p15:clr>
        </p15:guide>
        <p15:guide id="35" pos="3892" userDrawn="1">
          <p15:clr>
            <a:srgbClr val="9FCC3B"/>
          </p15:clr>
        </p15:guide>
        <p15:guide id="36" pos="5501" userDrawn="1">
          <p15:clr>
            <a:srgbClr val="9FCC3B"/>
          </p15:clr>
        </p15:guide>
        <p15:guide id="37" pos="5617" userDrawn="1">
          <p15:clr>
            <a:srgbClr val="9FCC3B"/>
          </p15:clr>
        </p15:guide>
        <p15:guide id="38" pos="2634" userDrawn="1">
          <p15:clr>
            <a:srgbClr val="C35EA4"/>
          </p15:clr>
        </p15:guide>
        <p15:guide id="39" pos="2746" userDrawn="1">
          <p15:clr>
            <a:srgbClr val="C35EA4"/>
          </p15:clr>
        </p15:guide>
        <p15:guide id="40" pos="4929" userDrawn="1">
          <p15:clr>
            <a:srgbClr val="C35EA4"/>
          </p15:clr>
        </p15:guide>
        <p15:guide id="41" pos="50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4.xml"/><Relationship Id="rId6" Type="http://schemas.openxmlformats.org/officeDocument/2006/relationships/image" Target="../media/image3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5.x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../media/media2.mp4"/><Relationship Id="rId7" Type="http://schemas.openxmlformats.org/officeDocument/2006/relationships/image" Target="../media/image1.emf"/><Relationship Id="rId2" Type="http://schemas.microsoft.com/office/2007/relationships/media" Target="../media/media2.mp4"/><Relationship Id="rId1" Type="http://schemas.openxmlformats.org/officeDocument/2006/relationships/tags" Target="../tags/tag47.x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video" Target="../media/media3.mp4"/><Relationship Id="rId7" Type="http://schemas.openxmlformats.org/officeDocument/2006/relationships/image" Target="../media/image1.emf"/><Relationship Id="rId2" Type="http://schemas.microsoft.com/office/2007/relationships/media" Target="../media/media3.mp4"/><Relationship Id="rId1" Type="http://schemas.openxmlformats.org/officeDocument/2006/relationships/tags" Target="../tags/tag49.x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video" Target="../media/media5.mp4"/><Relationship Id="rId7" Type="http://schemas.openxmlformats.org/officeDocument/2006/relationships/image" Target="../media/image1.emf"/><Relationship Id="rId2" Type="http://schemas.microsoft.com/office/2007/relationships/media" Target="../media/media5.mp4"/><Relationship Id="rId1" Type="http://schemas.openxmlformats.org/officeDocument/2006/relationships/tags" Target="../tags/tag51.x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2.xml"/><Relationship Id="rId6" Type="http://schemas.openxmlformats.org/officeDocument/2006/relationships/image" Target="../media/image4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video" Target="../media/media6.mp4"/><Relationship Id="rId7" Type="http://schemas.openxmlformats.org/officeDocument/2006/relationships/image" Target="../media/image1.emf"/><Relationship Id="rId2" Type="http://schemas.microsoft.com/office/2007/relationships/media" Target="../media/media6.mp4"/><Relationship Id="rId1" Type="http://schemas.openxmlformats.org/officeDocument/2006/relationships/tags" Target="../tags/tag53.x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Intro to Docker</a:t>
            </a:r>
          </a:p>
        </p:txBody>
      </p:sp>
    </p:spTree>
    <p:extLst>
      <p:ext uri="{BB962C8B-B14F-4D97-AF65-F5344CB8AC3E}">
        <p14:creationId xmlns:p14="http://schemas.microsoft.com/office/powerpoint/2010/main" val="409098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Docker Desktop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Recommended on Mac and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Free for personal use and educational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 subscription if you use it for business</a:t>
            </a:r>
            <a:endParaRPr lang="en-BG" dirty="0"/>
          </a:p>
        </p:txBody>
      </p:sp>
      <p:pic>
        <p:nvPicPr>
          <p:cNvPr id="2050" name="Picture 2" descr="Docker Logo and symbol, meaning, history, PNG, brand">
            <a:extLst>
              <a:ext uri="{FF2B5EF4-FFF2-40B4-BE49-F238E27FC236}">
                <a16:creationId xmlns:a16="http://schemas.microsoft.com/office/drawing/2014/main" id="{ED926D07-ACE8-C404-B2E9-917C3F55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61" y="3718505"/>
            <a:ext cx="4200293" cy="23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0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Alternatives to Docker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3" y="1805152"/>
            <a:ext cx="8608724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Podman</a:t>
            </a:r>
            <a:r>
              <a:rPr lang="en-US" dirty="0"/>
              <a:t> is a drop-in replacement for Docker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Podman</a:t>
            </a:r>
            <a:r>
              <a:rPr lang="en-US" dirty="0"/>
              <a:t> is not a complete replacement for Docker Desktop</a:t>
            </a:r>
            <a:endParaRPr lang="en-BG" dirty="0"/>
          </a:p>
        </p:txBody>
      </p:sp>
      <p:pic>
        <p:nvPicPr>
          <p:cNvPr id="1026" name="Picture 2" descr="Podman - The next generation of Linux container tools | Red Hat Developer">
            <a:extLst>
              <a:ext uri="{FF2B5EF4-FFF2-40B4-BE49-F238E27FC236}">
                <a16:creationId xmlns:a16="http://schemas.microsoft.com/office/drawing/2014/main" id="{111F5204-F5C3-750A-BF1F-7BCBFA557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78" y="5057918"/>
            <a:ext cx="4605918" cy="1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032C248-BF82-4A72-AD23-851BB7BCFB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032C248-BF82-4A72-AD23-851BB7BCF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E66CD96-F59E-2140-80D7-1A843990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Glossary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425BFF-3E00-5E45-80A2-AAF7448FDB53}"/>
              </a:ext>
            </a:extLst>
          </p:cNvPr>
          <p:cNvGrpSpPr>
            <a:grpSpLocks/>
          </p:cNvGrpSpPr>
          <p:nvPr/>
        </p:nvGrpSpPr>
        <p:grpSpPr bwMode="auto">
          <a:xfrm>
            <a:off x="6543840" y="1677988"/>
            <a:ext cx="4925848" cy="4349750"/>
            <a:chOff x="3681172" y="1969478"/>
            <a:chExt cx="2258606" cy="4349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B1F84D-063F-B244-A048-C5BCBAE28D4E}"/>
                </a:ext>
              </a:extLst>
            </p:cNvPr>
            <p:cNvSpPr/>
            <p:nvPr/>
          </p:nvSpPr>
          <p:spPr>
            <a:xfrm>
              <a:off x="3681172" y="1969479"/>
              <a:ext cx="2258606" cy="6842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1A2D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D2ABF9-F40F-7043-987B-8701D2704DC5}"/>
                </a:ext>
              </a:extLst>
            </p:cNvPr>
            <p:cNvSpPr/>
            <p:nvPr/>
          </p:nvSpPr>
          <p:spPr>
            <a:xfrm>
              <a:off x="3687523" y="1969478"/>
              <a:ext cx="2241257" cy="434968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4AE22C55-F381-8649-9C20-3C1C9E119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854041" y="2057635"/>
              <a:ext cx="1891820" cy="45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x-none" sz="1800" b="1" i="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F6C1A5-19A9-D640-B052-A6BF4796D8E7}"/>
                </a:ext>
              </a:extLst>
            </p:cNvPr>
            <p:cNvSpPr txBox="1"/>
            <p:nvPr/>
          </p:nvSpPr>
          <p:spPr>
            <a:xfrm>
              <a:off x="3699548" y="2825457"/>
              <a:ext cx="2218027" cy="25640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A runtime instance of an Image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Many instances can share an Image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Containers have state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15A2D5-46B0-5D45-952D-F479730D8799}"/>
              </a:ext>
            </a:extLst>
          </p:cNvPr>
          <p:cNvGrpSpPr>
            <a:grpSpLocks/>
          </p:cNvGrpSpPr>
          <p:nvPr/>
        </p:nvGrpSpPr>
        <p:grpSpPr bwMode="auto">
          <a:xfrm>
            <a:off x="722313" y="1677988"/>
            <a:ext cx="4939705" cy="4349750"/>
            <a:chOff x="1070348" y="1969478"/>
            <a:chExt cx="2247232" cy="43496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E3CA7E-B219-474B-99D9-965C6865F3FA}"/>
                </a:ext>
              </a:extLst>
            </p:cNvPr>
            <p:cNvSpPr/>
            <p:nvPr/>
          </p:nvSpPr>
          <p:spPr>
            <a:xfrm>
              <a:off x="1076698" y="1969478"/>
              <a:ext cx="2240882" cy="6842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112C3A-F0E9-1444-8335-6CBCB7FCEB5F}"/>
                </a:ext>
              </a:extLst>
            </p:cNvPr>
            <p:cNvSpPr/>
            <p:nvPr/>
          </p:nvSpPr>
          <p:spPr>
            <a:xfrm>
              <a:off x="1076698" y="1969478"/>
              <a:ext cx="2240468" cy="4349688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226616EA-0C8D-BF49-9A6E-17FADE919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70348" y="2078316"/>
              <a:ext cx="2225180" cy="45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x-none" sz="1800" b="1" i="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Image</a:t>
              </a:r>
              <a:endParaRPr lang="en-US" altLang="x-none" sz="1800" b="1" i="0" dirty="0">
                <a:solidFill>
                  <a:srgbClr val="FFFFFF"/>
                </a:solidFill>
                <a:latin typeface="Lato Black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E54762-76BE-2C48-83D2-2B7DD0FB3246}"/>
                </a:ext>
              </a:extLst>
            </p:cNvPr>
            <p:cNvSpPr txBox="1"/>
            <p:nvPr/>
          </p:nvSpPr>
          <p:spPr>
            <a:xfrm>
              <a:off x="1092377" y="2826299"/>
              <a:ext cx="2218831" cy="2563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Built from a Dockerfile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Once built, images are immutable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BG" sz="2000" dirty="0"/>
                <a:t>Can be shared via a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8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BG" dirty="0"/>
              <a:t>Let’s make a Container</a:t>
            </a:r>
          </a:p>
        </p:txBody>
      </p:sp>
      <p:pic>
        <p:nvPicPr>
          <p:cNvPr id="8" name="01-overview-2.mp4">
            <a:hlinkClick r:id="" action="ppaction://media"/>
            <a:extLst>
              <a:ext uri="{FF2B5EF4-FFF2-40B4-BE49-F238E27FC236}">
                <a16:creationId xmlns:a16="http://schemas.microsoft.com/office/drawing/2014/main" id="{1252024B-9B68-826A-92A8-2BAD89644F2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314" y="1236124"/>
            <a:ext cx="8011763" cy="49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Dockerfile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3" y="1434164"/>
            <a:ext cx="8608724" cy="4803124"/>
          </a:xfrm>
        </p:spPr>
        <p:txBody>
          <a:bodyPr/>
          <a:lstStyle/>
          <a:p>
            <a:r>
              <a:rPr lang="en-US" dirty="0"/>
              <a:t>Use official Node.js 18 image as base</a:t>
            </a:r>
            <a:br>
              <a:rPr lang="en-US" dirty="0"/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node:18-slim</a:t>
            </a:r>
            <a:endParaRPr lang="en-US" sz="2000" dirty="0"/>
          </a:p>
          <a:p>
            <a:r>
              <a:rPr lang="en-US" dirty="0"/>
              <a:t>Copy the application source in /app</a:t>
            </a:r>
            <a:br>
              <a:rPr lang="en-US" dirty="0"/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/app</a:t>
            </a:r>
            <a:b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. /app</a:t>
            </a:r>
          </a:p>
          <a:p>
            <a:r>
              <a:rPr lang="en-US" dirty="0"/>
              <a:t>Install dependencies</a:t>
            </a:r>
            <a:br>
              <a:rPr lang="en-US" dirty="0"/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ci &amp;&amp; 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cache clean -f</a:t>
            </a:r>
          </a:p>
          <a:p>
            <a:r>
              <a:rPr lang="en-US" dirty="0"/>
              <a:t>Configure and run app</a:t>
            </a:r>
            <a:br>
              <a:rPr lang="en-US" dirty="0"/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APP_PORT=3000</a:t>
            </a:r>
            <a:b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sz="20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"node"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"./</a:t>
            </a:r>
            <a:r>
              <a:rPr lang="en-US" sz="2000" b="0" dirty="0" err="1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20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 err="1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index.js</a:t>
            </a:r>
            <a:r>
              <a:rPr lang="en-US" sz="20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BG" dirty="0"/>
              <a:t>Building the Image</a:t>
            </a:r>
          </a:p>
        </p:txBody>
      </p:sp>
      <p:pic>
        <p:nvPicPr>
          <p:cNvPr id="5" name="02-build-1.mp4">
            <a:hlinkClick r:id="" action="ppaction://media"/>
            <a:extLst>
              <a:ext uri="{FF2B5EF4-FFF2-40B4-BE49-F238E27FC236}">
                <a16:creationId xmlns:a16="http://schemas.microsoft.com/office/drawing/2014/main" id="{A3241B4C-DF8B-F9EF-1103-296856BFE65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314" y="1302487"/>
            <a:ext cx="8047506" cy="50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C995-BBB2-4E48-B819-B2E6E6F4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Image Layers</a:t>
            </a:r>
          </a:p>
        </p:txBody>
      </p:sp>
      <p:pic>
        <p:nvPicPr>
          <p:cNvPr id="6" name="Picture Placeholder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3E8B3D64-D5CA-F4B0-7B76-ADE508C986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20" y="1505377"/>
            <a:ext cx="6699480" cy="4487552"/>
          </a:xfrm>
          <a:noFill/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86B6-E1C5-DC46-9314-F0E1D869DD6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2313" y="1677988"/>
            <a:ext cx="5024282" cy="4349750"/>
          </a:xfrm>
        </p:spPr>
        <p:txBody>
          <a:bodyPr/>
          <a:lstStyle/>
          <a:p>
            <a:r>
              <a:rPr lang="en-US" sz="2000" dirty="0"/>
              <a:t>Each </a:t>
            </a:r>
            <a:r>
              <a:rPr lang="en-US" sz="2000" dirty="0">
                <a:solidFill>
                  <a:srgbClr val="859900"/>
                </a:solidFill>
                <a:latin typeface="Menlo" panose="020B0609030804020204" pitchFamily="49" charset="0"/>
              </a:rPr>
              <a:t>COMMAND</a:t>
            </a:r>
            <a:r>
              <a:rPr lang="en-US" sz="2000" dirty="0"/>
              <a:t> creates a layer</a:t>
            </a:r>
          </a:p>
          <a:p>
            <a:r>
              <a:rPr lang="en-US" sz="2000" dirty="0"/>
              <a:t>A layer is a snapshot of the file system</a:t>
            </a:r>
          </a:p>
          <a:p>
            <a:r>
              <a:rPr lang="en-US" sz="2000" dirty="0"/>
              <a:t>Layers are cached and shared</a:t>
            </a:r>
          </a:p>
          <a:p>
            <a:r>
              <a:rPr lang="en-US" sz="2000" dirty="0"/>
              <a:t>Extra layers can increase image size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>
                <a:solidFill>
                  <a:srgbClr val="859900"/>
                </a:solidFill>
                <a:latin typeface="Menlo" panose="020B0609030804020204" pitchFamily="49" charset="0"/>
              </a:rPr>
              <a:t>RUN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839496"/>
                </a:solidFill>
                <a:latin typeface="Menlo" panose="020B0609030804020204" pitchFamily="49" charset="0"/>
              </a:rPr>
              <a:t>npm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 ci &amp;&amp; \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 err="1">
                <a:solidFill>
                  <a:srgbClr val="839496"/>
                </a:solidFill>
                <a:latin typeface="Menlo" panose="020B0609030804020204" pitchFamily="49" charset="0"/>
              </a:rPr>
              <a:t>npm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 cache clean -f</a:t>
            </a:r>
            <a:endParaRPr lang="en-US" sz="2000" dirty="0"/>
          </a:p>
          <a:p>
            <a:r>
              <a:rPr lang="en-US" sz="2000" dirty="0"/>
              <a:t>To see all image layers, run: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history node-app</a:t>
            </a:r>
            <a:endParaRPr lang="en-US" sz="2000" dirty="0"/>
          </a:p>
          <a:p>
            <a:pPr marL="0" indent="0">
              <a:buNone/>
            </a:pPr>
            <a:endParaRPr lang="en-BG" sz="2000" dirty="0"/>
          </a:p>
        </p:txBody>
      </p:sp>
    </p:spTree>
    <p:extLst>
      <p:ext uri="{BB962C8B-B14F-4D97-AF65-F5344CB8AC3E}">
        <p14:creationId xmlns:p14="http://schemas.microsoft.com/office/powerpoint/2010/main" val="167585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C995-BBB2-4E48-B819-B2E6E6F4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Container Lifecycle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86B6-E1C5-DC46-9314-F0E1D869DD6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2313" y="1677988"/>
            <a:ext cx="5024282" cy="4349750"/>
          </a:xfrm>
        </p:spPr>
        <p:txBody>
          <a:bodyPr/>
          <a:lstStyle/>
          <a:p>
            <a:r>
              <a:rPr lang="en-US" sz="2000" dirty="0"/>
              <a:t>Create a container instance</a:t>
            </a:r>
            <a:br>
              <a:rPr lang="en-US" sz="2000" dirty="0"/>
            </a:b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create 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 docker run</a:t>
            </a:r>
          </a:p>
          <a:p>
            <a:r>
              <a:rPr lang="en-US" sz="2000" dirty="0"/>
              <a:t>Start / Stop a container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start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stop</a:t>
            </a:r>
          </a:p>
          <a:p>
            <a:r>
              <a:rPr lang="en-US" sz="2000" dirty="0"/>
              <a:t>Pause / </a:t>
            </a:r>
            <a:r>
              <a:rPr lang="en-US" sz="2000" dirty="0" err="1"/>
              <a:t>Unpause</a:t>
            </a:r>
            <a:r>
              <a:rPr lang="en-US" sz="2000" dirty="0"/>
              <a:t> a container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pause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</a:t>
            </a:r>
            <a:r>
              <a:rPr lang="en-US" sz="2000" dirty="0" err="1">
                <a:solidFill>
                  <a:srgbClr val="839496"/>
                </a:solidFill>
                <a:latin typeface="Menlo" panose="020B0609030804020204" pitchFamily="49" charset="0"/>
              </a:rPr>
              <a:t>unpause</a:t>
            </a:r>
            <a:endParaRPr lang="en-US" sz="2000" dirty="0">
              <a:solidFill>
                <a:srgbClr val="839496"/>
              </a:solidFill>
              <a:latin typeface="Menlo" panose="020B0609030804020204" pitchFamily="49" charset="0"/>
            </a:endParaRPr>
          </a:p>
          <a:p>
            <a:r>
              <a:rPr lang="en-US" sz="2000" dirty="0"/>
              <a:t>Delete a container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rm</a:t>
            </a:r>
          </a:p>
          <a:p>
            <a:r>
              <a:rPr lang="en-US" sz="2000" dirty="0"/>
              <a:t>List containers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839496"/>
                </a:solidFill>
                <a:latin typeface="Menlo" panose="020B0609030804020204" pitchFamily="49" charset="0"/>
              </a:rPr>
              <a:t>docker </a:t>
            </a:r>
            <a:r>
              <a:rPr lang="en-US" sz="2000" dirty="0" err="1">
                <a:solidFill>
                  <a:srgbClr val="839496"/>
                </a:solidFill>
                <a:latin typeface="Menlo" panose="020B0609030804020204" pitchFamily="49" charset="0"/>
              </a:rPr>
              <a:t>ps</a:t>
            </a:r>
            <a:endParaRPr lang="en-BG" sz="2000" dirty="0">
              <a:solidFill>
                <a:srgbClr val="839496"/>
              </a:solidFill>
              <a:latin typeface="Menlo" panose="020B0609030804020204" pitchFamily="49" charset="0"/>
            </a:endParaRPr>
          </a:p>
        </p:txBody>
      </p:sp>
      <p:pic>
        <p:nvPicPr>
          <p:cNvPr id="7" name="03-lifecycle.mp4">
            <a:hlinkClick r:id="" action="ppaction://media"/>
            <a:extLst>
              <a:ext uri="{FF2B5EF4-FFF2-40B4-BE49-F238E27FC236}">
                <a16:creationId xmlns:a16="http://schemas.microsoft.com/office/drawing/2014/main" id="{23FD63C7-5FC0-E9B2-FCB4-B2583E6EF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6595" y="1677988"/>
            <a:ext cx="5984488" cy="41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Running the Container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434164"/>
            <a:ext cx="10747373" cy="4803124"/>
          </a:xfrm>
        </p:spPr>
        <p:txBody>
          <a:bodyPr/>
          <a:lstStyle/>
          <a:p>
            <a:r>
              <a:rPr lang="en-US" dirty="0"/>
              <a:t>Create and run</a:t>
            </a:r>
            <a:br>
              <a:rPr lang="en-US" dirty="0"/>
            </a:b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docker run -d --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-p 3000:3000 --name node-app-1 node-app</a:t>
            </a:r>
          </a:p>
          <a:p>
            <a:r>
              <a:rPr lang="en-US" dirty="0"/>
              <a:t>Create, run and remove on exit</a:t>
            </a:r>
            <a:br>
              <a:rPr lang="en-US" dirty="0"/>
            </a:b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docker run --rm --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2000" b="0" dirty="0">
                <a:solidFill>
                  <a:srgbClr val="839496"/>
                </a:solidFill>
                <a:effectLst/>
                <a:latin typeface="Menlo" panose="020B0609030804020204" pitchFamily="49" charset="0"/>
              </a:rPr>
              <a:t> -it -p 3000:3000 node-app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2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8852866" cy="1139825"/>
          </a:xfrm>
        </p:spPr>
        <p:txBody>
          <a:bodyPr/>
          <a:lstStyle/>
          <a:p>
            <a:r>
              <a:rPr lang="en-BG" dirty="0"/>
              <a:t>L</a:t>
            </a:r>
            <a:r>
              <a:rPr lang="en-US" dirty="0"/>
              <a:t>e</a:t>
            </a:r>
            <a:r>
              <a:rPr lang="en-BG" dirty="0"/>
              <a:t>t’s make a .NET Core Container</a:t>
            </a:r>
          </a:p>
        </p:txBody>
      </p:sp>
      <p:pic>
        <p:nvPicPr>
          <p:cNvPr id="2" name="04-dotnet-overview.mp4">
            <a:hlinkClick r:id="" action="ppaction://media"/>
            <a:extLst>
              <a:ext uri="{FF2B5EF4-FFF2-40B4-BE49-F238E27FC236}">
                <a16:creationId xmlns:a16="http://schemas.microsoft.com/office/drawing/2014/main" id="{BCA24E5E-8A47-794E-7018-AD82718A1A3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314" y="1182030"/>
            <a:ext cx="8346721" cy="52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40" y="3736975"/>
            <a:ext cx="6266925" cy="1383817"/>
          </a:xfrm>
        </p:spPr>
        <p:txBody>
          <a:bodyPr/>
          <a:lstStyle/>
          <a:p>
            <a:r>
              <a:rPr lang="en-BG" dirty="0"/>
              <a:t>Intro to </a:t>
            </a:r>
            <a:r>
              <a:rPr lang="en-BG" strike="sngStrike" dirty="0"/>
              <a:t>Docker</a:t>
            </a:r>
            <a:r>
              <a:rPr lang="en-BG" dirty="0"/>
              <a:t>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43F8E-E54E-1C41-A056-F17248814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G" dirty="0"/>
              <a:t>As made popular by Docker</a:t>
            </a:r>
          </a:p>
        </p:txBody>
      </p:sp>
    </p:spTree>
    <p:extLst>
      <p:ext uri="{BB962C8B-B14F-4D97-AF65-F5344CB8AC3E}">
        <p14:creationId xmlns:p14="http://schemas.microsoft.com/office/powerpoint/2010/main" val="365981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Anatomy of a multi-stage build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3" y="1434164"/>
            <a:ext cx="6050194" cy="4803124"/>
          </a:xfrm>
        </p:spPr>
        <p:txBody>
          <a:bodyPr/>
          <a:lstStyle/>
          <a:p>
            <a:r>
              <a:rPr lang="en-US" dirty="0"/>
              <a:t>Use .NET SDK as build image</a:t>
            </a:r>
          </a:p>
          <a:p>
            <a:r>
              <a:rPr lang="en-US" dirty="0"/>
              <a:t>Use ASP.NET as run-time image</a:t>
            </a:r>
            <a:endParaRPr lang="en-US" sz="2000" b="0" dirty="0">
              <a:solidFill>
                <a:srgbClr val="839496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95B97D-B3E9-6AF6-E85E-9C3EA5522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16" y="1353014"/>
            <a:ext cx="4751770" cy="46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8689315" cy="1139825"/>
          </a:xfrm>
        </p:spPr>
        <p:txBody>
          <a:bodyPr/>
          <a:lstStyle/>
          <a:p>
            <a:r>
              <a:rPr lang="en-US" dirty="0"/>
              <a:t>Look, no </a:t>
            </a:r>
            <a:r>
              <a:rPr lang="en-US" dirty="0" err="1"/>
              <a:t>Dockerfile</a:t>
            </a:r>
            <a:r>
              <a:rPr lang="en-US" dirty="0"/>
              <a:t>!</a:t>
            </a:r>
            <a:endParaRPr lang="en-BG" dirty="0"/>
          </a:p>
        </p:txBody>
      </p:sp>
      <p:pic>
        <p:nvPicPr>
          <p:cNvPr id="3" name="05-dotnet-sdk.mp4">
            <a:hlinkClick r:id="" action="ppaction://media"/>
            <a:extLst>
              <a:ext uri="{FF2B5EF4-FFF2-40B4-BE49-F238E27FC236}">
                <a16:creationId xmlns:a16="http://schemas.microsoft.com/office/drawing/2014/main" id="{42EF3AE9-0E1D-4737-8ACF-D6E14C1D11C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314" y="1156874"/>
            <a:ext cx="8281058" cy="51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Tips and Tricks for Images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434164"/>
            <a:ext cx="10747373" cy="4803124"/>
          </a:xfrm>
        </p:spPr>
        <p:txBody>
          <a:bodyPr/>
          <a:lstStyle/>
          <a:p>
            <a:r>
              <a:rPr lang="en-US" dirty="0"/>
              <a:t> Prefer official images for common software stacks</a:t>
            </a:r>
          </a:p>
          <a:p>
            <a:r>
              <a:rPr lang="en-US" dirty="0"/>
              <a:t> Otherwise, use Debian Linux as base</a:t>
            </a:r>
          </a:p>
          <a:p>
            <a:r>
              <a:rPr lang="en-US" dirty="0"/>
              <a:t> Don't worry too much about image size</a:t>
            </a:r>
          </a:p>
        </p:txBody>
      </p:sp>
    </p:spTree>
    <p:extLst>
      <p:ext uri="{BB962C8B-B14F-4D97-AF65-F5344CB8AC3E}">
        <p14:creationId xmlns:p14="http://schemas.microsoft.com/office/powerpoint/2010/main" val="115054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Poll: Next Topics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434164"/>
            <a:ext cx="10747373" cy="4803124"/>
          </a:xfrm>
        </p:spPr>
        <p:txBody>
          <a:bodyPr/>
          <a:lstStyle/>
          <a:p>
            <a:r>
              <a:rPr lang="en-US" dirty="0"/>
              <a:t>Containers in GitHub Actions</a:t>
            </a:r>
          </a:p>
          <a:p>
            <a:r>
              <a:rPr lang="en-US" dirty="0"/>
              <a:t>Deploying Container Apps</a:t>
            </a:r>
          </a:p>
          <a:p>
            <a:r>
              <a:rPr lang="en-US" dirty="0"/>
              <a:t>VS Code Development Containers</a:t>
            </a:r>
          </a:p>
          <a:p>
            <a:r>
              <a:rPr lang="en-US" dirty="0"/>
              <a:t>Windows Containers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2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51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BA2D00-0A31-4A40-97F7-4BEF84A4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container...</a:t>
            </a:r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C5535-31AF-3F48-A9FB-65076ABB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G" b="1" dirty="0"/>
              <a:t>Is not </a:t>
            </a:r>
            <a:r>
              <a:rPr lang="en-BG" dirty="0"/>
              <a:t>a Virtual Machine</a:t>
            </a:r>
          </a:p>
          <a:p>
            <a:r>
              <a:rPr lang="en-US" b="1" dirty="0"/>
              <a:t>Does not</a:t>
            </a:r>
            <a:r>
              <a:rPr lang="en-US" dirty="0"/>
              <a:t> have a complete</a:t>
            </a:r>
            <a:br>
              <a:rPr lang="en-US" dirty="0"/>
            </a:br>
            <a:r>
              <a:rPr lang="en-US" dirty="0"/>
              <a:t>Operating System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8346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BA2D00-0A31-4A40-97F7-4BEF84A4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container...</a:t>
            </a:r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C5535-31AF-3F48-A9FB-65076ABB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G" b="1" dirty="0"/>
              <a:t>Is </a:t>
            </a:r>
            <a:r>
              <a:rPr lang="en-BG" dirty="0"/>
              <a:t>a Virtual Environment</a:t>
            </a:r>
          </a:p>
          <a:p>
            <a:r>
              <a:rPr lang="en-US" b="1" dirty="0"/>
              <a:t>Is </a:t>
            </a:r>
            <a:r>
              <a:rPr lang="en-US" dirty="0"/>
              <a:t>running on the host OS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1854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2474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Containers are Great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building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shipping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development environments</a:t>
            </a:r>
            <a:r>
              <a:rPr lang="en-BG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7011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A history note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didn't all start with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didn't even start in this century :)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Unix has had `chroot` since Forever 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FreeBSD introduced Jails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Linux Containers (LXC) shipped in 2008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13421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Then Docker came along...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nailed it </a:t>
            </a:r>
            <a:r>
              <a:rPr lang="en-US" dirty="0"/>
              <a:t>with ease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Everyone can </a:t>
            </a:r>
            <a:r>
              <a:rPr lang="en-US" b="1" dirty="0"/>
              <a:t>use</a:t>
            </a:r>
            <a:r>
              <a:rPr lang="en-US" i="1" dirty="0"/>
              <a:t> </a:t>
            </a:r>
            <a:r>
              <a:rPr lang="en-US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Everyone can </a:t>
            </a:r>
            <a:r>
              <a:rPr lang="en-US" b="1" dirty="0"/>
              <a:t>make</a:t>
            </a:r>
            <a:r>
              <a:rPr lang="en-US" i="1" dirty="0"/>
              <a:t> </a:t>
            </a:r>
            <a:r>
              <a:rPr lang="en-US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Everyone can </a:t>
            </a:r>
            <a:r>
              <a:rPr lang="en-US" b="1" dirty="0"/>
              <a:t>share</a:t>
            </a:r>
            <a:r>
              <a:rPr lang="en-US" dirty="0"/>
              <a:t>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on Mac and Windows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0032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Docker on Mac and Windows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Linux containers run in a VM managed by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is not great, but adequate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3173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EAA358-9349-4582-86C4-BB726F9AA2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EAA358-9349-4582-86C4-BB726F9AA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924003F-9B0F-9144-8167-C55FE206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38163"/>
            <a:ext cx="7869893" cy="1139825"/>
          </a:xfrm>
        </p:spPr>
        <p:txBody>
          <a:bodyPr/>
          <a:lstStyle/>
          <a:p>
            <a:r>
              <a:rPr lang="en-US" dirty="0"/>
              <a:t>Native Windows Containers</a:t>
            </a:r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4728B-886D-1942-85FF-4F58AD3CC4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312" y="1805152"/>
            <a:ext cx="7869895" cy="4432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closed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bit late to the party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Supported by Docker Desktop (kind of)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covered in this talk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72240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rogress 2">
      <a:dk1>
        <a:srgbClr val="000000"/>
      </a:dk1>
      <a:lt1>
        <a:srgbClr val="FFFFFF"/>
      </a:lt1>
      <a:dk2>
        <a:srgbClr val="0052DB"/>
      </a:dk2>
      <a:lt2>
        <a:srgbClr val="F3FAFF"/>
      </a:lt2>
      <a:accent1>
        <a:srgbClr val="008963"/>
      </a:accent1>
      <a:accent2>
        <a:srgbClr val="FFD000"/>
      </a:accent2>
      <a:accent3>
        <a:srgbClr val="2889FC"/>
      </a:accent3>
      <a:accent4>
        <a:srgbClr val="00B563"/>
      </a:accent4>
      <a:accent5>
        <a:srgbClr val="A7E9FF"/>
      </a:accent5>
      <a:accent6>
        <a:srgbClr val="D5F6FF"/>
      </a:accent6>
      <a:hlink>
        <a:srgbClr val="0069E8"/>
      </a:hlink>
      <a:folHlink>
        <a:srgbClr val="76C1FF"/>
      </a:folHlink>
    </a:clrScheme>
    <a:fontScheme name="Custom 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algn="l">
          <a:lnSpc>
            <a:spcPts val="2700"/>
          </a:lnSpc>
          <a:defRPr sz="2400" dirty="0" smtClean="0"/>
        </a:defPPr>
      </a:lstStyle>
    </a:txDef>
  </a:objectDefaults>
  <a:extraClrSchemeLst/>
  <a:custClrLst>
    <a:custClr name="Light Green S1">
      <a:srgbClr val="4FB850"/>
    </a:custClr>
    <a:custClr name="Yellow S1">
      <a:srgbClr val="FBCE0A"/>
    </a:custClr>
    <a:custClr name="Yellow S2">
      <a:srgbClr val="FAE400"/>
    </a:custClr>
    <a:custClr name="Red S2">
      <a:srgbClr val="F1627A"/>
    </a:custClr>
    <a:custClr name="Light Blue S1">
      <a:srgbClr val="00BCED"/>
    </a:custClr>
    <a:custClr name="Blue Line">
      <a:srgbClr val="0053A5"/>
    </a:custClr>
    <a:custClr name="TEAL S3">
      <a:srgbClr val="0AA39F"/>
    </a:custClr>
    <a:custClr name="Purple S1">
      <a:srgbClr val="311B97"/>
    </a:custClr>
    <a:custClr name="Purple S2">
      <a:srgbClr val="5122B9"/>
    </a:custClr>
    <a:custClr name="Light Gray S2">
      <a:srgbClr val="DDE9F7"/>
    </a:custClr>
  </a:custClrLst>
  <a:extLst>
    <a:ext uri="{05A4C25C-085E-4340-85A3-A5531E510DB2}">
      <thm15:themeFamily xmlns:thm15="http://schemas.microsoft.com/office/thememl/2012/main" name="Progress PowerPoint Template 2023" id="{5BB33F82-8F7B-924C-B5CD-D84B0DFE23F4}" vid="{A775D8AF-255E-1F4D-86EE-D2F2C1F3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</TotalTime>
  <Words>799</Words>
  <Application>Microsoft Macintosh PowerPoint</Application>
  <PresentationFormat>Widescreen</PresentationFormat>
  <Paragraphs>128</Paragraphs>
  <Slides>24</Slides>
  <Notes>17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Lato Black</vt:lpstr>
      <vt:lpstr>Menlo</vt:lpstr>
      <vt:lpstr>Wingdings</vt:lpstr>
      <vt:lpstr>Office Theme</vt:lpstr>
      <vt:lpstr>think-cell Slide</vt:lpstr>
      <vt:lpstr>Intro to Docker</vt:lpstr>
      <vt:lpstr>Intro to Docker Containers</vt:lpstr>
      <vt:lpstr>A container...</vt:lpstr>
      <vt:lpstr>A container...</vt:lpstr>
      <vt:lpstr>Containers are Great</vt:lpstr>
      <vt:lpstr>A history note</vt:lpstr>
      <vt:lpstr>Then Docker came along...</vt:lpstr>
      <vt:lpstr>Docker on Mac and Windows</vt:lpstr>
      <vt:lpstr>Native Windows Containers</vt:lpstr>
      <vt:lpstr>Docker Desktop</vt:lpstr>
      <vt:lpstr>Alternatives to Docker</vt:lpstr>
      <vt:lpstr>Glossary</vt:lpstr>
      <vt:lpstr>Let’s make a Container</vt:lpstr>
      <vt:lpstr>Anatomy of a Dockerfile</vt:lpstr>
      <vt:lpstr>Building the Image</vt:lpstr>
      <vt:lpstr>Image Layers</vt:lpstr>
      <vt:lpstr>Container Lifecycle</vt:lpstr>
      <vt:lpstr>Running the Container</vt:lpstr>
      <vt:lpstr>Let’s make a .NET Core Container</vt:lpstr>
      <vt:lpstr>Anatomy of a multi-stage build</vt:lpstr>
      <vt:lpstr>Look, no Dockerfile!</vt:lpstr>
      <vt:lpstr>Tips and Tricks for Images</vt:lpstr>
      <vt:lpstr>Poll: Next Topics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Tsvetomir Tsonev</dc:creator>
  <cp:lastModifiedBy>Tsvetomir Tsonev</cp:lastModifiedBy>
  <cp:revision>2</cp:revision>
  <dcterms:created xsi:type="dcterms:W3CDTF">2023-03-16T19:49:55Z</dcterms:created>
  <dcterms:modified xsi:type="dcterms:W3CDTF">2023-03-23T10:54:38Z</dcterms:modified>
</cp:coreProperties>
</file>